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3B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1F87BE-1D63-4E0C-A2A5-42D09BB6B440}" type="datetimeFigureOut">
              <a:rPr lang="uk-UA" smtClean="0"/>
              <a:t>16.12.2015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768E5A-5BC5-4093-937E-9418A641D96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2756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768E5A-5BC5-4093-937E-9418A641D964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33756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768E5A-5BC5-4093-937E-9418A641D964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84013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4634-334C-4F09-8E8C-0407588242F9}" type="datetimeFigureOut">
              <a:rPr lang="uk-UA" smtClean="0"/>
              <a:t>16.12.2015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0065E-A169-42D2-B550-8608EAA9051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4634-334C-4F09-8E8C-0407588242F9}" type="datetimeFigureOut">
              <a:rPr lang="uk-UA" smtClean="0"/>
              <a:t>16.12.2015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0065E-A169-42D2-B550-8608EAA9051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4634-334C-4F09-8E8C-0407588242F9}" type="datetimeFigureOut">
              <a:rPr lang="uk-UA" smtClean="0"/>
              <a:t>16.12.2015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0065E-A169-42D2-B550-8608EAA9051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4634-334C-4F09-8E8C-0407588242F9}" type="datetimeFigureOut">
              <a:rPr lang="uk-UA" smtClean="0"/>
              <a:t>16.12.2015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0065E-A169-42D2-B550-8608EAA9051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4634-334C-4F09-8E8C-0407588242F9}" type="datetimeFigureOut">
              <a:rPr lang="uk-UA" smtClean="0"/>
              <a:t>16.12.2015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0065E-A169-42D2-B550-8608EAA9051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4634-334C-4F09-8E8C-0407588242F9}" type="datetimeFigureOut">
              <a:rPr lang="uk-UA" smtClean="0"/>
              <a:t>16.12.2015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0065E-A169-42D2-B550-8608EAA9051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4634-334C-4F09-8E8C-0407588242F9}" type="datetimeFigureOut">
              <a:rPr lang="uk-UA" smtClean="0"/>
              <a:t>16.12.2015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0065E-A169-42D2-B550-8608EAA9051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4634-334C-4F09-8E8C-0407588242F9}" type="datetimeFigureOut">
              <a:rPr lang="uk-UA" smtClean="0"/>
              <a:t>16.12.2015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0065E-A169-42D2-B550-8608EAA9051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4634-334C-4F09-8E8C-0407588242F9}" type="datetimeFigureOut">
              <a:rPr lang="uk-UA" smtClean="0"/>
              <a:t>16.12.2015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0065E-A169-42D2-B550-8608EAA9051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4634-334C-4F09-8E8C-0407588242F9}" type="datetimeFigureOut">
              <a:rPr lang="uk-UA" smtClean="0"/>
              <a:t>16.12.2015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0065E-A169-42D2-B550-8608EAA9051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4634-334C-4F09-8E8C-0407588242F9}" type="datetimeFigureOut">
              <a:rPr lang="uk-UA" smtClean="0"/>
              <a:t>16.12.2015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0065E-A169-42D2-B550-8608EAA9051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C4634-334C-4F09-8E8C-0407588242F9}" type="datetimeFigureOut">
              <a:rPr lang="uk-UA" smtClean="0"/>
              <a:t>16.12.2015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0065E-A169-42D2-B550-8608EAA9051D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23728" y="476672"/>
            <a:ext cx="6804363" cy="2520280"/>
          </a:xfrm>
          <a:prstGeom prst="rect">
            <a:avLst/>
          </a:prstGeom>
          <a:noFill/>
        </p:spPr>
        <p:txBody>
          <a:bodyPr wrap="square" rtlCol="0">
            <a:prstTxWarp prst="textDeflate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uk-UA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  Поняття про локальну та глобальну комп’ютерні мережі </a:t>
            </a:r>
            <a:endParaRPr lang="uk-UA" sz="32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89691" l="0" r="100000">
                        <a14:foregroundMark x1="5019" y1="62371" x2="5019" y2="62371"/>
                        <a14:foregroundMark x1="32432" y1="52577" x2="32432" y2="52577"/>
                        <a14:foregroundMark x1="22780" y1="45876" x2="22780" y2="45876"/>
                        <a14:foregroundMark x1="19691" y1="50515" x2="19691" y2="50515"/>
                        <a14:foregroundMark x1="18147" y1="50515" x2="18147" y2="50515"/>
                        <a14:foregroundMark x1="27799" y1="40206" x2="27799" y2="40206"/>
                        <a14:foregroundMark x1="20077" y1="43299" x2="20077" y2="43299"/>
                        <a14:foregroundMark x1="16602" y1="50000" x2="16602" y2="50000"/>
                        <a14:foregroundMark x1="20463" y1="43814" x2="20463" y2="43814"/>
                        <a14:foregroundMark x1="27799" y1="37629" x2="27799" y2="37629"/>
                        <a14:foregroundMark x1="22008" y1="44330" x2="22008" y2="44330"/>
                        <a14:foregroundMark x1="27413" y1="35052" x2="27413" y2="35052"/>
                        <a14:foregroundMark x1="18533" y1="44330" x2="18533" y2="44330"/>
                        <a14:foregroundMark x1="15444" y1="48454" x2="15444" y2="48454"/>
                        <a14:foregroundMark x1="16216" y1="73196" x2="16216" y2="73196"/>
                        <a14:foregroundMark x1="13900" y1="72680" x2="13900" y2="72680"/>
                        <a14:foregroundMark x1="10811" y1="71649" x2="10811" y2="71649"/>
                        <a14:foregroundMark x1="38224" y1="82990" x2="38224" y2="82990"/>
                        <a14:foregroundMark x1="30502" y1="82990" x2="30502" y2="82990"/>
                        <a14:foregroundMark x1="65637" y1="80928" x2="65637" y2="80928"/>
                        <a14:foregroundMark x1="67954" y1="82474" x2="67954" y2="82474"/>
                        <a14:foregroundMark x1="86100" y1="71649" x2="86100" y2="71649"/>
                        <a14:foregroundMark x1="84170" y1="51031" x2="84170" y2="51031"/>
                        <a14:foregroundMark x1="68340" y1="81959" x2="68340" y2="81959"/>
                        <a14:foregroundMark x1="63707" y1="85052" x2="63707" y2="85052"/>
                        <a14:foregroundMark x1="68726" y1="82990" x2="68726" y2="82990"/>
                        <a14:foregroundMark x1="70656" y1="83505" x2="70656" y2="83505"/>
                        <a14:foregroundMark x1="89189" y1="72680" x2="89189" y2="72680"/>
                        <a14:foregroundMark x1="36680" y1="85052" x2="36680" y2="85052"/>
                        <a14:foregroundMark x1="91120" y1="73196" x2="91120" y2="7319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4966" y="2996952"/>
            <a:ext cx="3963125" cy="2968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996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75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125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uk-UA" altLang="uk-UA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 charset="0"/>
              </a:rPr>
              <a:t>Комп'ютерна мережа - </a:t>
            </a:r>
            <a:endParaRPr lang="uk-UA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2132856"/>
            <a:ext cx="3665677" cy="4104456"/>
          </a:xfrm>
        </p:spPr>
      </p:pic>
      <p:sp>
        <p:nvSpPr>
          <p:cNvPr id="7" name="TextBox 6"/>
          <p:cNvSpPr txBox="1"/>
          <p:nvPr/>
        </p:nvSpPr>
        <p:spPr>
          <a:xfrm>
            <a:off x="1475656" y="1844824"/>
            <a:ext cx="3384376" cy="304698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uk-UA" altLang="uk-UA" sz="3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це система зв'язку між двома чи більшою кількістю комп'ютерів</a:t>
            </a:r>
            <a:endParaRPr lang="uk-UA" sz="32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43109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5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1642194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Класифікація мереж</a:t>
            </a:r>
            <a:endParaRPr lang="uk-UA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492896"/>
            <a:ext cx="5040560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297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50"/>
                            </p:stCondLst>
                            <p:childTnLst>
                              <p:par>
                                <p:cTn id="1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149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1. </a:t>
            </a:r>
            <a:r>
              <a:rPr lang="uk-UA" altLang="uk-UA" b="1" dirty="0">
                <a:solidFill>
                  <a:srgbClr val="00B050"/>
                </a:solidFill>
                <a:latin typeface="Arial" charset="0"/>
              </a:rPr>
              <a:t>За територіальним </a:t>
            </a:r>
            <a:r>
              <a:rPr lang="uk-UA" altLang="uk-UA" b="1" dirty="0" smtClean="0">
                <a:solidFill>
                  <a:srgbClr val="00B050"/>
                </a:solidFill>
                <a:latin typeface="Arial" charset="0"/>
              </a:rPr>
              <a:t>розміщенням:</a:t>
            </a:r>
            <a:endParaRPr lang="uk-UA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5631" y="1633885"/>
            <a:ext cx="3240360" cy="78700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>
                <a:solidFill>
                  <a:srgbClr val="00B050"/>
                </a:solidFill>
              </a:rPr>
              <a:t>Локальна мережа</a:t>
            </a:r>
            <a:endParaRPr lang="uk-UA" dirty="0">
              <a:solidFill>
                <a:srgbClr val="00B050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115660" y="1628800"/>
            <a:ext cx="3456384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uk-UA" dirty="0" smtClean="0">
                <a:solidFill>
                  <a:srgbClr val="00B050"/>
                </a:solidFill>
              </a:rPr>
              <a:t>Глобальна мережа</a:t>
            </a:r>
            <a:endParaRPr lang="uk-UA" dirty="0">
              <a:solidFill>
                <a:srgbClr val="00B050"/>
              </a:solidFill>
            </a:endParaRPr>
          </a:p>
        </p:txBody>
      </p:sp>
      <p:sp>
        <p:nvSpPr>
          <p:cNvPr id="7" name="Стрелка вверх 6"/>
          <p:cNvSpPr/>
          <p:nvPr/>
        </p:nvSpPr>
        <p:spPr>
          <a:xfrm rot="10800000">
            <a:off x="2483763" y="2663935"/>
            <a:ext cx="432049" cy="621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Стрелка вверх 8"/>
          <p:cNvSpPr/>
          <p:nvPr/>
        </p:nvSpPr>
        <p:spPr>
          <a:xfrm rot="10800000">
            <a:off x="6627827" y="2663936"/>
            <a:ext cx="432049" cy="621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TextBox 9"/>
          <p:cNvSpPr txBox="1"/>
          <p:nvPr/>
        </p:nvSpPr>
        <p:spPr>
          <a:xfrm>
            <a:off x="1295631" y="3401705"/>
            <a:ext cx="2808312" cy="132343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altLang="uk-UA" sz="2000" i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об'єднують невелику кількість комп'ютерів у межах однієї організації</a:t>
            </a:r>
            <a:endParaRPr lang="uk-UA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85355" y="3401705"/>
            <a:ext cx="2880320" cy="132343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altLang="uk-UA" sz="2000" i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охоплюють велику кількість мереж на території окремих країн, континентів</a:t>
            </a:r>
            <a:endParaRPr lang="uk-UA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280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75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750"/>
                            </p:stCondLst>
                            <p:childTnLst>
                              <p:par>
                                <p:cTn id="30" presetID="38" presetClass="entr" presetSubtype="0" accel="50000" fill="hold" nodeType="afterEffect">
                                  <p:stCondLst>
                                    <p:cond delay="175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15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 animBg="1"/>
      <p:bldP spid="6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2.</a:t>
            </a:r>
            <a:r>
              <a:rPr lang="uk-UA" altLang="uk-UA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uk-UA" altLang="uk-UA" b="1" dirty="0">
                <a:solidFill>
                  <a:srgbClr val="00B050"/>
                </a:solidFill>
                <a:latin typeface="Arial" charset="0"/>
              </a:rPr>
              <a:t>За призначенням:</a:t>
            </a:r>
            <a:endParaRPr lang="uk-UA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1340768"/>
            <a:ext cx="7668344" cy="4752528"/>
          </a:xfrm>
        </p:spPr>
        <p:txBody>
          <a:bodyPr/>
          <a:lstStyle/>
          <a:p>
            <a:r>
              <a:rPr lang="uk-UA" altLang="uk-UA" b="1" i="1" dirty="0">
                <a:latin typeface="Arial" charset="0"/>
              </a:rPr>
              <a:t>Інформаційні </a:t>
            </a:r>
            <a:r>
              <a:rPr lang="uk-UA" altLang="uk-UA" i="1" dirty="0">
                <a:latin typeface="Arial" charset="0"/>
              </a:rPr>
              <a:t>(за допомогою яких можна отримувати інформацію з різних джерел)</a:t>
            </a:r>
          </a:p>
          <a:p>
            <a:r>
              <a:rPr lang="uk-UA" altLang="uk-UA" b="1" i="1" dirty="0">
                <a:latin typeface="Arial" charset="0"/>
              </a:rPr>
              <a:t>Обчислювальні </a:t>
            </a:r>
            <a:r>
              <a:rPr lang="uk-UA" altLang="uk-UA" i="1" dirty="0">
                <a:latin typeface="Arial" charset="0"/>
              </a:rPr>
              <a:t>(для проведення обчислень на комп'ютерах мережі)</a:t>
            </a:r>
          </a:p>
          <a:p>
            <a:r>
              <a:rPr lang="uk-UA" altLang="uk-UA" b="1" i="1" dirty="0">
                <a:latin typeface="Arial" charset="0"/>
              </a:rPr>
              <a:t>Інформаційно-обчислювальні  </a:t>
            </a:r>
            <a:r>
              <a:rPr lang="uk-UA" altLang="uk-UA" i="1" dirty="0">
                <a:latin typeface="Arial" charset="0"/>
              </a:rPr>
              <a:t>(комбіновані)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83835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3.</a:t>
            </a:r>
            <a:r>
              <a:rPr lang="uk-UA" altLang="uk-UA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uk-UA" altLang="uk-UA" dirty="0">
                <a:solidFill>
                  <a:srgbClr val="00B050"/>
                </a:solidFill>
                <a:latin typeface="Arial" charset="0"/>
              </a:rPr>
              <a:t>За типом:</a:t>
            </a:r>
            <a:endParaRPr lang="uk-UA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556792"/>
            <a:ext cx="7704856" cy="2232248"/>
          </a:xfrm>
        </p:spPr>
        <p:txBody>
          <a:bodyPr>
            <a:normAutofit fontScale="85000" lnSpcReduction="10000"/>
          </a:bodyPr>
          <a:lstStyle/>
          <a:p>
            <a:r>
              <a:rPr lang="uk-UA" altLang="uk-UA" b="1" i="1" dirty="0">
                <a:latin typeface="Arial" charset="0"/>
              </a:rPr>
              <a:t>Однорангові </a:t>
            </a:r>
            <a:r>
              <a:rPr lang="uk-UA" altLang="uk-UA" i="1" dirty="0">
                <a:latin typeface="Arial" charset="0"/>
              </a:rPr>
              <a:t>(</a:t>
            </a:r>
            <a:r>
              <a:rPr lang="uk-UA" altLang="uk-UA" i="1" dirty="0" smtClean="0">
                <a:latin typeface="Arial" charset="0"/>
              </a:rPr>
              <a:t>мережі</a:t>
            </a:r>
            <a:r>
              <a:rPr lang="uk-UA" altLang="uk-UA" i="1" dirty="0">
                <a:latin typeface="Arial" charset="0"/>
              </a:rPr>
              <a:t>, в яких усі комп'ютери рівноправні)</a:t>
            </a:r>
          </a:p>
          <a:p>
            <a:pPr>
              <a:buFont typeface="Arial" charset="0"/>
              <a:buNone/>
            </a:pPr>
            <a:endParaRPr lang="uk-UA" altLang="uk-UA" i="1" dirty="0">
              <a:latin typeface="Arial" charset="0"/>
            </a:endParaRPr>
          </a:p>
          <a:p>
            <a:r>
              <a:rPr lang="uk-UA" altLang="uk-UA" b="1" i="1" dirty="0">
                <a:latin typeface="Arial" charset="0"/>
              </a:rPr>
              <a:t>“Клієнт-сервер” </a:t>
            </a:r>
            <a:r>
              <a:rPr lang="uk-UA" altLang="uk-UA" i="1" dirty="0">
                <a:latin typeface="Arial" charset="0"/>
              </a:rPr>
              <a:t>(це мережі, в яких пристрої є або клієнтами, або серверами)</a:t>
            </a:r>
          </a:p>
          <a:p>
            <a:endParaRPr lang="uk-UA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4128897"/>
            <a:ext cx="5328592" cy="2445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543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6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altLang="uk-UA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Мережна топологія - </a:t>
            </a:r>
            <a:endParaRPr lang="uk-UA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556792"/>
            <a:ext cx="8229600" cy="1972816"/>
          </a:xfrm>
        </p:spPr>
        <p:txBody>
          <a:bodyPr/>
          <a:lstStyle/>
          <a:p>
            <a:pPr marL="0" indent="0">
              <a:buNone/>
            </a:pPr>
            <a:r>
              <a:rPr lang="uk-UA" altLang="uk-UA" dirty="0" smtClean="0">
                <a:solidFill>
                  <a:srgbClr val="7030A0"/>
                </a:solidFill>
              </a:rPr>
              <a:t>  </a:t>
            </a:r>
            <a:r>
              <a:rPr lang="uk-UA" altLang="uk-UA" sz="4000" dirty="0" smtClean="0">
                <a:solidFill>
                  <a:srgbClr val="7030A0"/>
                </a:solidFill>
              </a:rPr>
              <a:t>це </a:t>
            </a:r>
            <a:r>
              <a:rPr lang="uk-UA" altLang="uk-UA" sz="4000" dirty="0">
                <a:solidFill>
                  <a:srgbClr val="7030A0"/>
                </a:solidFill>
              </a:rPr>
              <a:t>схема з'єднання пристроїв, що входять до </a:t>
            </a:r>
            <a:r>
              <a:rPr lang="uk-UA" altLang="uk-UA" sz="4000" dirty="0" smtClean="0">
                <a:solidFill>
                  <a:srgbClr val="7030A0"/>
                </a:solidFill>
              </a:rPr>
              <a:t>   складу </a:t>
            </a:r>
            <a:r>
              <a:rPr lang="uk-UA" altLang="uk-UA" sz="4000" dirty="0">
                <a:solidFill>
                  <a:srgbClr val="7030A0"/>
                </a:solidFill>
              </a:rPr>
              <a:t>мережі</a:t>
            </a:r>
            <a:r>
              <a:rPr lang="uk-UA" altLang="uk-UA" dirty="0">
                <a:solidFill>
                  <a:srgbClr val="7030A0"/>
                </a:solidFill>
              </a:rPr>
              <a:t>. </a:t>
            </a:r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2996952"/>
            <a:ext cx="4824536" cy="3585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66360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3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5565"/>
            <a:ext cx="8229600" cy="1143000"/>
          </a:xfrm>
        </p:spPr>
        <p:txBody>
          <a:bodyPr/>
          <a:lstStyle/>
          <a:p>
            <a:r>
              <a:rPr lang="uk-UA" altLang="uk-UA" dirty="0">
                <a:solidFill>
                  <a:srgbClr val="00B050"/>
                </a:solidFill>
              </a:rPr>
              <a:t>Типи </a:t>
            </a:r>
            <a:r>
              <a:rPr lang="uk-UA" altLang="uk-UA" dirty="0" err="1">
                <a:solidFill>
                  <a:srgbClr val="00B050"/>
                </a:solidFill>
              </a:rPr>
              <a:t>топологій</a:t>
            </a:r>
            <a:r>
              <a:rPr lang="uk-UA" altLang="uk-UA" dirty="0">
                <a:solidFill>
                  <a:srgbClr val="00B050"/>
                </a:solidFill>
              </a:rPr>
              <a:t>:</a:t>
            </a:r>
            <a:endParaRPr lang="uk-UA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196753"/>
            <a:ext cx="7797552" cy="374441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uk-UA" altLang="uk-UA" dirty="0"/>
              <a:t>«зірка» - у мережі використовується спеціальний пристрій, через який до неї підключено всі інші пристрої.</a:t>
            </a:r>
          </a:p>
          <a:p>
            <a:pPr>
              <a:lnSpc>
                <a:spcPct val="90000"/>
              </a:lnSpc>
            </a:pPr>
            <a:r>
              <a:rPr lang="uk-UA" altLang="uk-UA" dirty="0"/>
              <a:t>«шина» - усі пристрої послідовно підключено до одного кабелю – шини.</a:t>
            </a:r>
          </a:p>
          <a:p>
            <a:pPr>
              <a:lnSpc>
                <a:spcPct val="90000"/>
              </a:lnSpc>
            </a:pPr>
            <a:r>
              <a:rPr lang="uk-UA" altLang="uk-UA" dirty="0"/>
              <a:t>«кільце» - пристрої послідовно з’єднано один з одним, останній пристрій підключено до першого.</a:t>
            </a:r>
          </a:p>
          <a:p>
            <a:pPr>
              <a:lnSpc>
                <a:spcPct val="90000"/>
              </a:lnSpc>
            </a:pPr>
            <a:r>
              <a:rPr lang="uk-UA" altLang="uk-UA" dirty="0"/>
              <a:t>«сітка» (ієрархічне з’єднання) – кожен комп’ютер або пристрій з’єднано з одним або кількома пристроями мережі, іноді – з усіма.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29615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5117" y="3429000"/>
            <a:ext cx="2808312" cy="2955633"/>
          </a:xfr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284984"/>
            <a:ext cx="3432962" cy="121714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3188" y="404662"/>
            <a:ext cx="2500739" cy="2428254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05907"/>
            <a:ext cx="2600325" cy="258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273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5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500"/>
                            </p:stCondLst>
                            <p:childTnLst>
                              <p:par>
                                <p:cTn id="28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500"/>
                            </p:stCondLst>
                            <p:childTnLst>
                              <p:par>
                                <p:cTn id="34" presetID="21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lobus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globus</Template>
  <TotalTime>232</TotalTime>
  <Words>207</Words>
  <Application>Microsoft Office PowerPoint</Application>
  <PresentationFormat>Экран (4:3)</PresentationFormat>
  <Paragraphs>26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globus</vt:lpstr>
      <vt:lpstr>Презентация PowerPoint</vt:lpstr>
      <vt:lpstr>Комп'ютерна мережа - </vt:lpstr>
      <vt:lpstr>Класифікація мереж</vt:lpstr>
      <vt:lpstr>1. За територіальним розміщенням:</vt:lpstr>
      <vt:lpstr>2. За призначенням:</vt:lpstr>
      <vt:lpstr>3. За типом:</vt:lpstr>
      <vt:lpstr>Мережна топологія - </vt:lpstr>
      <vt:lpstr>Типи топологій: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Slavik</dc:creator>
  <cp:lastModifiedBy>Slavik</cp:lastModifiedBy>
  <cp:revision>14</cp:revision>
  <dcterms:created xsi:type="dcterms:W3CDTF">2015-12-16T14:55:05Z</dcterms:created>
  <dcterms:modified xsi:type="dcterms:W3CDTF">2015-12-16T18:47:54Z</dcterms:modified>
</cp:coreProperties>
</file>